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Inter SemiBold"/>
      <p:regular r:id="rId49"/>
      <p:bold r:id="rId50"/>
    </p:embeddedFont>
    <p:embeddedFont>
      <p:font typeface="Maven Pro SemiBold"/>
      <p:regular r:id="rId51"/>
      <p:bold r:id="rId52"/>
    </p:embeddedFont>
    <p:embeddedFont>
      <p:font typeface="Inter"/>
      <p:regular r:id="rId53"/>
      <p:bold r:id="rId54"/>
    </p:embeddedFont>
    <p:embeddedFont>
      <p:font typeface="Quattrocento Sans"/>
      <p:regular r:id="rId55"/>
      <p:bold r:id="rId56"/>
      <p:italic r:id="rId57"/>
      <p:boldItalic r:id="rId58"/>
    </p:embeddedFont>
    <p:embeddedFont>
      <p:font typeface="Inter Medium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">
          <p15:clr>
            <a:srgbClr val="A4A3A4"/>
          </p15:clr>
        </p15:guide>
        <p15:guide id="2" pos="1152">
          <p15:clr>
            <a:srgbClr val="A4A3A4"/>
          </p15:clr>
        </p15:guide>
        <p15:guide id="3" orient="horz" pos="1008">
          <p15:clr>
            <a:srgbClr val="9AA0A6"/>
          </p15:clr>
        </p15:guide>
        <p15:guide id="4" pos="1152">
          <p15:clr>
            <a:srgbClr val="9AA0A6"/>
          </p15:clr>
        </p15:guide>
        <p15:guide id="5" orient="horz" pos="218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1" roundtripDataSignature="AMtx7mhEfGDehF/pafjsvoycToN1V8Le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" orient="horz"/>
        <p:guide pos="1152"/>
        <p:guide pos="1008" orient="horz"/>
        <p:guide pos="1152"/>
        <p:guide pos="21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SemiBold-regular.fntdata"/><Relationship Id="rId50" Type="http://schemas.openxmlformats.org/officeDocument/2006/relationships/font" Target="fonts/InterSemiBold-bold.fntdata"/><Relationship Id="rId53" Type="http://schemas.openxmlformats.org/officeDocument/2006/relationships/font" Target="fonts/Inter-regular.fntdata"/><Relationship Id="rId52" Type="http://schemas.openxmlformats.org/officeDocument/2006/relationships/font" Target="fonts/MavenProSemiBold-bold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regular.fntdata"/><Relationship Id="rId10" Type="http://schemas.openxmlformats.org/officeDocument/2006/relationships/slide" Target="slides/slide5.xml"/><Relationship Id="rId54" Type="http://schemas.openxmlformats.org/officeDocument/2006/relationships/font" Target="fonts/Inter-bold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italic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bold.fntdata"/><Relationship Id="rId15" Type="http://schemas.openxmlformats.org/officeDocument/2006/relationships/slide" Target="slides/slide10.xml"/><Relationship Id="rId59" Type="http://schemas.openxmlformats.org/officeDocument/2006/relationships/font" Target="fonts/InterMedium-regular.fntdata"/><Relationship Id="rId14" Type="http://schemas.openxmlformats.org/officeDocument/2006/relationships/slide" Target="slides/slide9.xml"/><Relationship Id="rId58" Type="http://schemas.openxmlformats.org/officeDocument/2006/relationships/font" Target="fonts/Quattrocento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b1a76df8b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3b1a76df8b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b1a76df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3b1a76df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03fd2d43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203fd2d43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03fd2d43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203fd2d43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b1a76df8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3b1a76df8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03fd2d43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203fd2d43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6706cb20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6706cb20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6706cb20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36706cb20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b090cbf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3b090cbf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6706cb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36706cb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b1a76df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3b1a76df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a64fd30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3a64fd3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be9f6c2d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3be9f6c2d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e9f6c2d7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3be9f6c2d7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be9f6c2d7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3be9f6c2d7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6706cb20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36706cb20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6706cb20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36706cb20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b1a76df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3b1a76df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6740181b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36740181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be9f6c2d7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3be9f6c2d7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be9f6c2d7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3be9f6c2d7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be9f6c2d7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3be9f6c2d7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be9f6c2d7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3be9f6c2d7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3be9f6c2d7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13be9f6c2d7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be9f6c2d7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3be9f6c2d7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be9f6c2d7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3be9f6c2d7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6706cb20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136706cb20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(R2 Score =, NRMSE = 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03fd2d6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203fd2d6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03fd2d6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203fd2d6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be9f6c2d7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3be9f6c2d7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b1a76df8b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3b1a76df8b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3fd2d4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203fd2d4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03fd2d4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203fd2d4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0ac17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3b0ac17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3fd2d4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203fd2d4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yasserh/walmart-datase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b1a76df8b_2_63"/>
          <p:cNvSpPr txBox="1"/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Project Presentation</a:t>
            </a:r>
            <a:endParaRPr sz="31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5" name="Google Shape;55;g13b1a76df8b_2_63"/>
          <p:cNvSpPr txBox="1"/>
          <p:nvPr>
            <p:ph idx="1" type="subTitle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6" name="Google Shape;56;g13b1a76df8b_2_6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cap="flat" cmpd="sng" w="9525">
            <a:solidFill>
              <a:srgbClr val="A338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3b1a76df8b_2_63"/>
          <p:cNvSpPr txBox="1"/>
          <p:nvPr>
            <p:ph idx="1" type="subTitle"/>
          </p:nvPr>
        </p:nvSpPr>
        <p:spPr>
          <a:xfrm>
            <a:off x="311700" y="2403875"/>
            <a:ext cx="461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 Kelompok:  3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Aditya Bariq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Muhammad Rizqiansyah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Nadia Rizky Hairunnisa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g13b1a76df8b_2_63"/>
          <p:cNvSpPr txBox="1"/>
          <p:nvPr>
            <p:ph idx="1" type="subTitle"/>
          </p:nvPr>
        </p:nvSpPr>
        <p:spPr>
          <a:xfrm>
            <a:off x="311700" y="4281925"/>
            <a:ext cx="32274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100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b="1" sz="1100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100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b="1" sz="1100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g13b1a76df8b_2_63"/>
          <p:cNvPicPr preferRelativeResize="0"/>
          <p:nvPr/>
        </p:nvPicPr>
        <p:blipFill rotWithShape="1">
          <a:blip r:embed="rId3">
            <a:alphaModFix/>
          </a:blip>
          <a:srcRect b="0" l="-1385" r="20837" t="0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13b1a76df8b_2_63"/>
          <p:cNvPicPr preferRelativeResize="0"/>
          <p:nvPr/>
        </p:nvPicPr>
        <p:blipFill rotWithShape="1">
          <a:blip r:embed="rId4">
            <a:alphaModFix/>
          </a:blip>
          <a:srcRect b="0" l="-1001" r="15385" t="0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g13b1a76df8b_2_6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g13b1a76df8b_2_6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g13b1a76df8b_2_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g13b1a76df8b_2_63"/>
            <p:cNvCxnSpPr/>
            <p:nvPr/>
          </p:nvCxnSpPr>
          <p:spPr>
            <a:xfrm>
              <a:off x="1787419" y="6481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g13b1a76df8b_2_63"/>
            <p:cNvCxnSpPr/>
            <p:nvPr/>
          </p:nvCxnSpPr>
          <p:spPr>
            <a:xfrm>
              <a:off x="1787385" y="6481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66" name="Google Shape;66;g13b1a76df8b_2_63"/>
            <p:cNvPicPr preferRelativeResize="0"/>
            <p:nvPr/>
          </p:nvPicPr>
          <p:blipFill rotWithShape="1">
            <a:blip r:embed="rId6">
              <a:alphaModFix/>
            </a:blip>
            <a:srcRect b="0" l="9895" r="8731" t="0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b1a76df8b_0_60"/>
          <p:cNvSpPr txBox="1"/>
          <p:nvPr>
            <p:ph idx="1" type="body"/>
          </p:nvPr>
        </p:nvSpPr>
        <p:spPr>
          <a:xfrm>
            <a:off x="311700" y="1556750"/>
            <a:ext cx="7191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Info Hari Libur Besar dari tahun 2010-201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Super Bowl: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Seluruhnya terdapat dalam dataset</a:t>
            </a:r>
            <a:endParaRPr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Labor Day: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Seluruhnya terdapat dalam dataset</a:t>
            </a:r>
            <a:endParaRPr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Thanksgiving: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Tidak ada data tahun 2012*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Christmas: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Tidak ada data tahun 2012*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Range data: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5 Februari 2010 - 6 Oktober 2012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*akibat dari range data yang kurang lengkap. Data yang tidak ada berada di luar range data</a:t>
            </a:r>
            <a:endParaRPr b="1" sz="12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g13b1a76df8b_0_6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7" name="Google Shape;187;g13b1a76df8b_0_6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8" name="Google Shape;188;g13b1a76df8b_0_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9" name="Google Shape;189;g13b1a76df8b_0_6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g13b1a76df8b_0_6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91" name="Google Shape;191;g13b1a76df8b_0_6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g13b1a76df8b_0_6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93" name="Google Shape;193;g13b1a76df8b_0_6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g13b1a76df8b_0_60"/>
          <p:cNvSpPr txBox="1"/>
          <p:nvPr/>
        </p:nvSpPr>
        <p:spPr>
          <a:xfrm>
            <a:off x="5701750" y="2259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Harusnya ada di bulan November 2012</a:t>
            </a:r>
            <a:endParaRPr sz="1000"/>
          </a:p>
        </p:txBody>
      </p:sp>
      <p:sp>
        <p:nvSpPr>
          <p:cNvPr id="195" name="Google Shape;195;g13b1a76df8b_0_60"/>
          <p:cNvSpPr txBox="1"/>
          <p:nvPr/>
        </p:nvSpPr>
        <p:spPr>
          <a:xfrm>
            <a:off x="5701750" y="2977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Harusnya ada di bulan Desember 2012</a:t>
            </a:r>
            <a:endParaRPr sz="1000"/>
          </a:p>
        </p:txBody>
      </p:sp>
      <p:sp>
        <p:nvSpPr>
          <p:cNvPr id="196" name="Google Shape;196;g13b1a76df8b_0_60"/>
          <p:cNvSpPr/>
          <p:nvPr/>
        </p:nvSpPr>
        <p:spPr>
          <a:xfrm>
            <a:off x="4762850" y="2427117"/>
            <a:ext cx="985775" cy="281150"/>
          </a:xfrm>
          <a:custGeom>
            <a:rect b="b" l="l" r="r" t="t"/>
            <a:pathLst>
              <a:path extrusionOk="0" h="11246" w="39431">
                <a:moveTo>
                  <a:pt x="0" y="10665"/>
                </a:moveTo>
                <a:cubicBezTo>
                  <a:pt x="4166" y="10665"/>
                  <a:pt x="8766" y="12138"/>
                  <a:pt x="12493" y="10275"/>
                </a:cubicBezTo>
                <a:cubicBezTo>
                  <a:pt x="16404" y="8320"/>
                  <a:pt x="19284" y="4716"/>
                  <a:pt x="23034" y="2467"/>
                </a:cubicBezTo>
                <a:cubicBezTo>
                  <a:pt x="27769" y="-373"/>
                  <a:pt x="33910" y="124"/>
                  <a:pt x="39431" y="124"/>
                </a:cubicBezTo>
              </a:path>
            </a:pathLst>
          </a:custGeom>
          <a:noFill/>
          <a:ln cap="flat" cmpd="sng" w="19050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g13b1a76df8b_0_60"/>
          <p:cNvSpPr/>
          <p:nvPr/>
        </p:nvSpPr>
        <p:spPr>
          <a:xfrm>
            <a:off x="4503225" y="2909278"/>
            <a:ext cx="1245397" cy="281155"/>
          </a:xfrm>
          <a:custGeom>
            <a:rect b="b" l="l" r="r" t="t"/>
            <a:pathLst>
              <a:path extrusionOk="0" h="8067" w="46293">
                <a:moveTo>
                  <a:pt x="0" y="554"/>
                </a:moveTo>
                <a:cubicBezTo>
                  <a:pt x="5824" y="554"/>
                  <a:pt x="12572" y="-1302"/>
                  <a:pt x="17417" y="1929"/>
                </a:cubicBezTo>
                <a:cubicBezTo>
                  <a:pt x="20207" y="3790"/>
                  <a:pt x="22871" y="6156"/>
                  <a:pt x="26125" y="6971"/>
                </a:cubicBezTo>
                <a:cubicBezTo>
                  <a:pt x="32653" y="8606"/>
                  <a:pt x="39563" y="7887"/>
                  <a:pt x="46293" y="7887"/>
                </a:cubicBezTo>
              </a:path>
            </a:pathLst>
          </a:custGeom>
          <a:noFill/>
          <a:ln cap="flat" cmpd="sng" w="19050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03fd2d432_0_67"/>
          <p:cNvSpPr txBox="1"/>
          <p:nvPr>
            <p:ph idx="1" type="body"/>
          </p:nvPr>
        </p:nvSpPr>
        <p:spPr>
          <a:xfrm>
            <a:off x="976350" y="1556750"/>
            <a:ext cx="7191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Outliers: Kolom Temperature = 3 data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g1203fd2d432_0_67"/>
          <p:cNvSpPr txBox="1"/>
          <p:nvPr/>
        </p:nvSpPr>
        <p:spPr>
          <a:xfrm>
            <a:off x="0" y="48204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4" name="Google Shape;204;g1203fd2d432_0_6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05" name="Google Shape;205;g1203fd2d432_0_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g1203fd2d432_0_67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g1203fd2d432_0_67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08" name="Google Shape;208;g1203fd2d432_0_67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g1203fd2d432_0_67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10" name="Google Shape;210;g1203fd2d432_0_6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1" name="Google Shape;211;g1203fd2d432_0_67"/>
          <p:cNvPicPr preferRelativeResize="0"/>
          <p:nvPr/>
        </p:nvPicPr>
        <p:blipFill rotWithShape="1">
          <a:blip r:embed="rId5">
            <a:alphaModFix/>
          </a:blip>
          <a:srcRect b="67568" l="0" r="0" t="10137"/>
          <a:stretch/>
        </p:blipFill>
        <p:spPr>
          <a:xfrm>
            <a:off x="392475" y="2174575"/>
            <a:ext cx="8359049" cy="159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203fd2d432_0_67"/>
          <p:cNvSpPr/>
          <p:nvPr/>
        </p:nvSpPr>
        <p:spPr>
          <a:xfrm>
            <a:off x="114299" y="2956350"/>
            <a:ext cx="742739" cy="1158479"/>
          </a:xfrm>
          <a:custGeom>
            <a:rect b="b" l="l" r="r" t="t"/>
            <a:pathLst>
              <a:path extrusionOk="0" h="54084" w="34675">
                <a:moveTo>
                  <a:pt x="25508" y="0"/>
                </a:moveTo>
                <a:cubicBezTo>
                  <a:pt x="12210" y="2215"/>
                  <a:pt x="-1920" y="18328"/>
                  <a:pt x="299" y="31625"/>
                </a:cubicBezTo>
                <a:cubicBezTo>
                  <a:pt x="2552" y="45126"/>
                  <a:pt x="21689" y="49758"/>
                  <a:pt x="34675" y="54084"/>
                </a:cubicBezTo>
              </a:path>
            </a:pathLst>
          </a:custGeom>
          <a:noFill/>
          <a:ln cap="flat" cmpd="sng" w="9525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g1203fd2d432_0_67"/>
          <p:cNvSpPr txBox="1"/>
          <p:nvPr>
            <p:ph idx="1" type="body"/>
          </p:nvPr>
        </p:nvSpPr>
        <p:spPr>
          <a:xfrm>
            <a:off x="818250" y="3958800"/>
            <a:ext cx="7973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Wajar.</a:t>
            </a: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Pencilan ada di suhu terendah dan berada di Bulan Januari dan Februari.</a:t>
            </a:r>
            <a:b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Asumsi: Data temperatur pada hari itu diambil ketika musim dingin</a:t>
            </a:r>
            <a:br>
              <a:rPr lang="en" sz="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Pendukung: Pada tahun 2011, musim dingin dimulai dari awal Desember 2010 dan berakhir di akhir Februari 2011</a:t>
            </a:r>
            <a:endParaRPr sz="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03fd2d432_0_81"/>
          <p:cNvSpPr txBox="1"/>
          <p:nvPr>
            <p:ph idx="1" type="body"/>
          </p:nvPr>
        </p:nvSpPr>
        <p:spPr>
          <a:xfrm>
            <a:off x="976350" y="1556750"/>
            <a:ext cx="7191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Outliers: Kolom Unemployment = 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481 data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g1203fd2d432_0_8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0" name="Google Shape;220;g1203fd2d432_0_8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1" name="Google Shape;221;g1203fd2d432_0_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Google Shape;222;g1203fd2d432_0_81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g1203fd2d432_0_81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24" name="Google Shape;224;g1203fd2d432_0_81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g1203fd2d432_0_81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26" name="Google Shape;226;g1203fd2d432_0_8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7" name="Google Shape;227;g1203fd2d432_0_81"/>
          <p:cNvPicPr preferRelativeResize="0"/>
          <p:nvPr/>
        </p:nvPicPr>
        <p:blipFill rotWithShape="1">
          <a:blip r:embed="rId5">
            <a:alphaModFix/>
          </a:blip>
          <a:srcRect b="0" l="0" r="0" t="78147"/>
          <a:stretch/>
        </p:blipFill>
        <p:spPr>
          <a:xfrm>
            <a:off x="392475" y="2174576"/>
            <a:ext cx="8359049" cy="15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203fd2d432_0_81"/>
          <p:cNvSpPr/>
          <p:nvPr/>
        </p:nvSpPr>
        <p:spPr>
          <a:xfrm>
            <a:off x="76190" y="2899050"/>
            <a:ext cx="866875" cy="1352100"/>
          </a:xfrm>
          <a:custGeom>
            <a:rect b="b" l="l" r="r" t="t"/>
            <a:pathLst>
              <a:path extrusionOk="0" h="54084" w="34675">
                <a:moveTo>
                  <a:pt x="25508" y="0"/>
                </a:moveTo>
                <a:cubicBezTo>
                  <a:pt x="12210" y="2215"/>
                  <a:pt x="-1920" y="18328"/>
                  <a:pt x="299" y="31625"/>
                </a:cubicBezTo>
                <a:cubicBezTo>
                  <a:pt x="2552" y="45126"/>
                  <a:pt x="21689" y="49758"/>
                  <a:pt x="34675" y="54084"/>
                </a:cubicBezTo>
              </a:path>
            </a:pathLst>
          </a:custGeom>
          <a:noFill/>
          <a:ln cap="flat" cmpd="sng" w="9525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Google Shape;229;g1203fd2d432_0_81"/>
          <p:cNvSpPr txBox="1"/>
          <p:nvPr>
            <p:ph idx="1" type="body"/>
          </p:nvPr>
        </p:nvSpPr>
        <p:spPr>
          <a:xfrm>
            <a:off x="956250" y="4114800"/>
            <a:ext cx="7191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Unemployment rendah terdapat pada tahun 2012. Sementara itu, Unemployment tinggi terdapat pada semua tahun. </a:t>
            </a: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Perlu dilakukan handling outlier lebih jauh</a:t>
            </a:r>
            <a:endParaRPr b="1" sz="12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g1203fd2d432_0_81"/>
          <p:cNvSpPr/>
          <p:nvPr/>
        </p:nvSpPr>
        <p:spPr>
          <a:xfrm>
            <a:off x="4053475" y="2963475"/>
            <a:ext cx="2214116" cy="1192196"/>
          </a:xfrm>
          <a:custGeom>
            <a:rect b="b" l="l" r="r" t="t"/>
            <a:pathLst>
              <a:path extrusionOk="0" h="45417" w="84476">
                <a:moveTo>
                  <a:pt x="0" y="0"/>
                </a:moveTo>
                <a:cubicBezTo>
                  <a:pt x="0" y="10902"/>
                  <a:pt x="3956" y="25474"/>
                  <a:pt x="14079" y="29521"/>
                </a:cubicBezTo>
                <a:cubicBezTo>
                  <a:pt x="30556" y="36109"/>
                  <a:pt x="49715" y="29784"/>
                  <a:pt x="67218" y="32700"/>
                </a:cubicBezTo>
                <a:cubicBezTo>
                  <a:pt x="74267" y="33874"/>
                  <a:pt x="79423" y="40364"/>
                  <a:pt x="84476" y="45417"/>
                </a:cubicBezTo>
              </a:path>
            </a:pathLst>
          </a:custGeom>
          <a:noFill/>
          <a:ln cap="flat" cmpd="sng" w="9525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b1a76df8b_0_9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6" name="Google Shape;236;g13b1a76df8b_0_9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37" name="Google Shape;237;g13b1a76df8b_0_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8" name="Google Shape;238;g13b1a76df8b_0_93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g13b1a76df8b_0_93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40" name="Google Shape;240;g13b1a76df8b_0_93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g13b1a76df8b_0_93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Handling Outliers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42" name="Google Shape;242;g13b1a76df8b_0_9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g13b1a76df8b_0_93"/>
          <p:cNvSpPr txBox="1"/>
          <p:nvPr>
            <p:ph idx="1" type="body"/>
          </p:nvPr>
        </p:nvSpPr>
        <p:spPr>
          <a:xfrm>
            <a:off x="876150" y="1556750"/>
            <a:ext cx="7191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3 Skenario handling outliers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g13b1a76df8b_0_93"/>
          <p:cNvSpPr txBox="1"/>
          <p:nvPr>
            <p:ph idx="1" type="body"/>
          </p:nvPr>
        </p:nvSpPr>
        <p:spPr>
          <a:xfrm>
            <a:off x="976350" y="2016875"/>
            <a:ext cx="7191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 dibiarkan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g13b1a76df8b_0_93"/>
          <p:cNvSpPr txBox="1"/>
          <p:nvPr>
            <p:ph idx="1" type="body"/>
          </p:nvPr>
        </p:nvSpPr>
        <p:spPr>
          <a:xfrm>
            <a:off x="976350" y="2016875"/>
            <a:ext cx="7191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 dihapus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g13b1a76df8b_0_93"/>
          <p:cNvSpPr txBox="1"/>
          <p:nvPr>
            <p:ph idx="1" type="body"/>
          </p:nvPr>
        </p:nvSpPr>
        <p:spPr>
          <a:xfrm>
            <a:off x="976350" y="2016875"/>
            <a:ext cx="7191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Transformasi outlier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g13b1a76df8b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588" y="2565575"/>
            <a:ext cx="1800420" cy="18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3b1a76df8b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102" y="2565575"/>
            <a:ext cx="1973120" cy="18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3b1a76df8b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019" y="2565575"/>
            <a:ext cx="1800420" cy="18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03fd2d432_0_9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55" name="Google Shape;255;g1203fd2d432_0_96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56" name="Google Shape;256;g1203fd2d432_0_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7" name="Google Shape;257;g1203fd2d432_0_96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g1203fd2d432_0_96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59" name="Google Shape;259;g1203fd2d432_0_96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g1203fd2d432_0_96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61" name="Google Shape;261;g1203fd2d432_0_9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g1203fd2d432_0_96"/>
          <p:cNvSpPr txBox="1"/>
          <p:nvPr>
            <p:ph idx="1" type="body"/>
          </p:nvPr>
        </p:nvSpPr>
        <p:spPr>
          <a:xfrm>
            <a:off x="956250" y="4114800"/>
            <a:ext cx="7191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Karena range data setiap tahun tidak seimbang, Total Weekly Sales dihitung dari bulan Februari hingga Juli saja untuk melihat perbandingannya.</a:t>
            </a:r>
            <a:endParaRPr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3" name="Google Shape;263;g1203fd2d432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075" y="1281125"/>
            <a:ext cx="4481850" cy="283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706cb207_1_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9" name="Google Shape;269;g136706cb207_1_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70" name="Google Shape;270;g136706cb207_1_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1" name="Google Shape;271;g136706cb207_1_2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g136706cb207_1_2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73" name="Google Shape;273;g136706cb207_1_2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g136706cb207_1_2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75" name="Google Shape;275;g136706cb207_1_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" name="Google Shape;276;g136706cb207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064" y="1492925"/>
            <a:ext cx="6131862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706cb207_1_4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2" name="Google Shape;282;g136706cb207_1_46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83" name="Google Shape;283;g136706cb207_1_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g136706cb207_1_46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g136706cb207_1_46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86" name="Google Shape;286;g136706cb207_1_46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g136706cb207_1_46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88" name="Google Shape;288;g136706cb207_1_4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9" name="Google Shape;289;g136706cb207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078" y="1492925"/>
            <a:ext cx="6725834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b090cbfa7_0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5" name="Google Shape;295;g13b090cbfa7_0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96" name="Google Shape;296;g13b090cbfa7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7" name="Google Shape;297;g13b090cbfa7_0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g13b090cbfa7_0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299" name="Google Shape;299;g13b090cbfa7_0_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g13b090cbfa7_0_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01" name="Google Shape;301;g13b090cbfa7_0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2" name="Google Shape;302;g13b090cbfa7_0_0"/>
          <p:cNvPicPr preferRelativeResize="0"/>
          <p:nvPr/>
        </p:nvPicPr>
        <p:blipFill rotWithShape="1">
          <a:blip r:embed="rId5">
            <a:alphaModFix/>
          </a:blip>
          <a:srcRect b="0" l="48474" r="0" t="0"/>
          <a:stretch/>
        </p:blipFill>
        <p:spPr>
          <a:xfrm>
            <a:off x="2367163" y="1607825"/>
            <a:ext cx="4369474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6706cb1e6_0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8" name="Google Shape;308;g136706cb1e6_0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09" name="Google Shape;309;g136706cb1e6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g136706cb1e6_0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1" name="Google Shape;311;g136706cb1e6_0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12" name="Google Shape;312;g136706cb1e6_0_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g136706cb1e6_0_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14" name="Google Shape;314;g136706cb1e6_0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5" name="Google Shape;315;g136706cb1e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0" y="1586900"/>
            <a:ext cx="9019800" cy="30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3b1a76df8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" y="1588213"/>
            <a:ext cx="9019800" cy="30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3b1a76df8b_3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2" name="Google Shape;322;g13b1a76df8b_3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23" name="Google Shape;323;g13b1a76df8b_3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4" name="Google Shape;324;g13b1a76df8b_3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g13b1a76df8b_3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26" name="Google Shape;326;g13b1a76df8b_3_0"/>
            <p:cNvPicPr preferRelativeResize="0"/>
            <p:nvPr/>
          </p:nvPicPr>
          <p:blipFill rotWithShape="1">
            <a:blip r:embed="rId5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g13b1a76df8b_3_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28" name="Google Shape;328;g13b1a76df8b_3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9" name="Google Shape;329;g13b1a76df8b_3_0"/>
          <p:cNvCxnSpPr/>
          <p:nvPr/>
        </p:nvCxnSpPr>
        <p:spPr>
          <a:xfrm flipH="1" rot="10800000">
            <a:off x="5055150" y="1823100"/>
            <a:ext cx="522300" cy="11400"/>
          </a:xfrm>
          <a:prstGeom prst="straightConnector1">
            <a:avLst/>
          </a:prstGeom>
          <a:noFill/>
          <a:ln cap="flat" cmpd="sng" w="9525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0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517750" y="1101600"/>
            <a:ext cx="62538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Quattrocento Sans"/>
              <a:buAutoNum type="arabicPeriod"/>
            </a:pPr>
            <a:r>
              <a:rPr b="1" lang="en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Latar Belakang</a:t>
            </a:r>
            <a:endParaRPr b="1" sz="2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Quattrocento Sans"/>
              <a:buAutoNum type="arabicPeriod"/>
            </a:pPr>
            <a:r>
              <a:rPr b="1" lang="en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Eksplorasi Data dan Visualisasi</a:t>
            </a:r>
            <a:endParaRPr b="1" sz="2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Quattrocento Sans"/>
              <a:buAutoNum type="arabicPeriod"/>
            </a:pPr>
            <a:r>
              <a:rPr b="1" lang="en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Modelling</a:t>
            </a:r>
            <a:endParaRPr b="1" sz="2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Quattrocento Sans"/>
              <a:buAutoNum type="arabicPeriod"/>
            </a:pPr>
            <a:r>
              <a:rPr b="1" lang="en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Kesimpulan</a:t>
            </a:r>
            <a:endParaRPr b="1" sz="2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39246" l="0" r="43099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76" name="Google Shape;7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" name="Google Shape;77;p3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79" name="Google Shape;79;p3"/>
            <p:cNvPicPr preferRelativeResize="0"/>
            <p:nvPr/>
          </p:nvPicPr>
          <p:blipFill rotWithShape="1">
            <a:blip r:embed="rId5">
              <a:alphaModFix/>
            </a:blip>
            <a:srcRect b="0" l="9894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64fd30c8_0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5" name="Google Shape;335;g13a64fd30c8_0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36" name="Google Shape;336;g13a64fd30c8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7" name="Google Shape;337;g13a64fd30c8_0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g13a64fd30c8_0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39" name="Google Shape;339;g13a64fd30c8_0_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g13a64fd30c8_0_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41" name="Google Shape;341;g13a64fd30c8_0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g13a64fd30c8_0_0"/>
          <p:cNvSpPr txBox="1"/>
          <p:nvPr>
            <p:ph idx="1" type="body"/>
          </p:nvPr>
        </p:nvSpPr>
        <p:spPr>
          <a:xfrm>
            <a:off x="6697800" y="1958975"/>
            <a:ext cx="22458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Kategori Unemployment Rate: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8.0 - 9.9 	: 1 (Very Low)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10.0 - 10.9	: 2 (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Low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11.0 - 11.9	: 3 (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Slightly Low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12.0 - 12.9	: 4 (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Slightly High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13.0 - 13.9	: 5 (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14.0 - 14.9	: 6 (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Very High</a:t>
            </a:r>
            <a:r>
              <a:rPr lang="en" sz="1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3" name="Google Shape;343;g13a64fd30c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1747975"/>
            <a:ext cx="6386096" cy="29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 txBox="1"/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49" name="Google Shape;349;p11"/>
          <p:cNvPicPr preferRelativeResize="0"/>
          <p:nvPr/>
        </p:nvPicPr>
        <p:blipFill rotWithShape="1">
          <a:blip r:embed="rId3">
            <a:alphaModFix amt="50000"/>
          </a:blip>
          <a:srcRect b="39246" l="0" r="43099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2" name="Google Shape;352;p11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11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p11"/>
          <p:cNvPicPr preferRelativeResize="0"/>
          <p:nvPr/>
        </p:nvPicPr>
        <p:blipFill rotWithShape="1">
          <a:blip r:embed="rId4">
            <a:alphaModFix/>
          </a:blip>
          <a:srcRect b="31665" l="9894" r="8731" t="0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/>
          <p:cNvPicPr preferRelativeResize="0"/>
          <p:nvPr/>
        </p:nvPicPr>
        <p:blipFill rotWithShape="1">
          <a:blip r:embed="rId5">
            <a:alphaModFix/>
          </a:blip>
          <a:srcRect b="0" l="9894" r="8731" t="68332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4" name="Google Shape;364;p1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65" name="Google Shape;36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6" name="Google Shape;366;p13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3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68" name="Google Shape;368;p13"/>
            <p:cNvPicPr preferRelativeResize="0"/>
            <p:nvPr/>
          </p:nvPicPr>
          <p:blipFill rotWithShape="1">
            <a:blip r:embed="rId4">
              <a:alphaModFix/>
            </a:blip>
            <a:srcRect b="0" l="9894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13"/>
          <p:cNvSpPr txBox="1"/>
          <p:nvPr>
            <p:ph type="title"/>
          </p:nvPr>
        </p:nvSpPr>
        <p:spPr>
          <a:xfrm>
            <a:off x="331800" y="426700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Dataset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70" name="Google Shape;370;p1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1" name="Google Shape;3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0" y="1600200"/>
            <a:ext cx="3124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1" y="1600200"/>
            <a:ext cx="2895599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/>
          <p:cNvPicPr preferRelativeResize="0"/>
          <p:nvPr/>
        </p:nvPicPr>
        <p:blipFill rotWithShape="1">
          <a:blip r:embed="rId7">
            <a:alphaModFix/>
          </a:blip>
          <a:srcRect b="0" l="0" r="0" t="2104"/>
          <a:stretch/>
        </p:blipFill>
        <p:spPr>
          <a:xfrm>
            <a:off x="6248400" y="1600200"/>
            <a:ext cx="28194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idx="1" type="body"/>
          </p:nvPr>
        </p:nvSpPr>
        <p:spPr>
          <a:xfrm>
            <a:off x="160675" y="1566525"/>
            <a:ext cx="84804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Font typeface="Inter"/>
              <a:buChar char="-"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Recursive Feature Elimination (RFE)</a:t>
            </a:r>
            <a:b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endParaRPr b="1" sz="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      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menyeleksi</a:t>
            </a:r>
            <a:r>
              <a:rPr b="1" lang="en" sz="1600">
                <a:solidFill>
                  <a:srgbClr val="FFC0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fitur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berdasarkan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estimator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secara rekursif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Font typeface="Inter"/>
              <a:buChar char="-"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Principal Component Analysis (PCA)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      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mereduksi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fitur dengan melakukan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kombinasi</a:t>
            </a:r>
            <a:r>
              <a:rPr b="1" lang="en" sz="1600">
                <a:solidFill>
                  <a:srgbClr val="FFC0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berdasarkan nilai varians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0" name="Google Shape;380;p1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81" name="Google Shape;38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2" name="Google Shape;382;p14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84" name="Google Shape;384;p14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14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&amp; Decomposition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86" name="Google Shape;386;p1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681950" y="1775388"/>
            <a:ext cx="50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3C3C3C"/>
                </a:solidFill>
              </a:rPr>
              <a:t>↳</a:t>
            </a:r>
            <a:endParaRPr/>
          </a:p>
        </p:txBody>
      </p:sp>
      <p:sp>
        <p:nvSpPr>
          <p:cNvPr id="388" name="Google Shape;388;p14"/>
          <p:cNvSpPr txBox="1"/>
          <p:nvPr/>
        </p:nvSpPr>
        <p:spPr>
          <a:xfrm>
            <a:off x="681950" y="2645263"/>
            <a:ext cx="50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3C3C3C"/>
                </a:solidFill>
              </a:rPr>
              <a:t>↳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be9f6c2d7_3_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4" name="Google Shape;394;g13be9f6c2d7_3_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95" name="Google Shape;395;g13be9f6c2d7_3_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6" name="Google Shape;396;g13be9f6c2d7_3_2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g13be9f6c2d7_3_2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98" name="Google Shape;398;g13be9f6c2d7_3_2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g13be9f6c2d7_3_2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&amp; Decomposition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00" name="Google Shape;400;g13be9f6c2d7_3_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1" name="Google Shape;401;g13be9f6c2d7_3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025" y="1394450"/>
            <a:ext cx="6037250" cy="3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9f6c2d7_3_4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7" name="Google Shape;407;g13be9f6c2d7_3_4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08" name="Google Shape;408;g13be9f6c2d7_3_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9" name="Google Shape;409;g13be9f6c2d7_3_44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g13be9f6c2d7_3_44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11" name="Google Shape;411;g13be9f6c2d7_3_44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g13be9f6c2d7_3_44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&amp; Decomposition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13" name="Google Shape;413;g13be9f6c2d7_3_4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4" name="Google Shape;414;g13be9f6c2d7_3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450" y="1402425"/>
            <a:ext cx="5881100" cy="3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be9f6c2d7_3_5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20" name="Google Shape;420;g13be9f6c2d7_3_5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21" name="Google Shape;421;g13be9f6c2d7_3_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2" name="Google Shape;422;g13be9f6c2d7_3_57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g13be9f6c2d7_3_57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24" name="Google Shape;424;g13be9f6c2d7_3_57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g13be9f6c2d7_3_57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&amp; Decomposition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26" name="Google Shape;426;g13be9f6c2d7_3_5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7" name="Google Shape;427;g13be9f6c2d7_3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25" y="1615900"/>
            <a:ext cx="78295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6706cb207_1_77"/>
          <p:cNvSpPr txBox="1"/>
          <p:nvPr>
            <p:ph idx="1" type="body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Dataset Splitting = Train (60%), Test (40%)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Linear Regression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Ridge Regression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Lasso Regression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g136706cb207_1_7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34" name="Google Shape;434;g136706cb207_1_7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35" name="Google Shape;435;g136706cb207_1_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6" name="Google Shape;436;g136706cb207_1_77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g136706cb207_1_77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38" name="Google Shape;438;g136706cb207_1_77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g136706cb207_1_77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Selection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40" name="Google Shape;440;g136706cb207_1_7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6706cb207_1_61"/>
          <p:cNvSpPr txBox="1"/>
          <p:nvPr>
            <p:ph idx="1" type="body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MAE (Mean Absolute Error)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MSE (Mean Squared Error)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RMSE (Root Mean Squared Error)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MAPE (Mean Absolute Percentage Error)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NRMSE (Normalized </a:t>
            </a: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Root Mean Squared Error)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900"/>
              <a:buFont typeface="Inter"/>
              <a:buChar char="-"/>
            </a:pPr>
            <a:r>
              <a:rPr lang="en" sz="19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R2-Score</a:t>
            </a:r>
            <a:endParaRPr sz="19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g136706cb207_1_6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47" name="Google Shape;447;g136706cb207_1_6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48" name="Google Shape;448;g136706cb207_1_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9" name="Google Shape;449;g136706cb207_1_61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0" name="Google Shape;450;g136706cb207_1_61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51" name="Google Shape;451;g136706cb207_1_61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g136706cb207_1_61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Evaluation Metric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53" name="Google Shape;453;g136706cb207_1_6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b1a76df8b_0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9" name="Google Shape;459;g13b1a76df8b_0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60" name="Google Shape;460;g13b1a76df8b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1" name="Google Shape;461;g13b1a76df8b_0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g13b1a76df8b_0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63" name="Google Shape;463;g13b1a76df8b_0_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g13b1a76df8b_0_0"/>
          <p:cNvSpPr txBox="1"/>
          <p:nvPr>
            <p:ph type="title"/>
          </p:nvPr>
        </p:nvSpPr>
        <p:spPr>
          <a:xfrm>
            <a:off x="311700" y="4450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Linear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65" name="Google Shape;465;g13b1a76df8b_0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g13b1a76df8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5" y="1146450"/>
            <a:ext cx="6081900" cy="364914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3b1a76df8b_0_0"/>
          <p:cNvSpPr txBox="1"/>
          <p:nvPr/>
        </p:nvSpPr>
        <p:spPr>
          <a:xfrm>
            <a:off x="6158100" y="2361563"/>
            <a:ext cx="2512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Garis dan ukuran lingkaran yang tebal merepresentasikan </a:t>
            </a: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3 data dengan R2 Score terbesar</a:t>
            </a: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yang mana hampir dimiliki seluruh</a:t>
            </a: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 dataset kedua</a:t>
            </a:r>
            <a:endParaRPr b="1" sz="12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g13b1a76df8b_0_0"/>
          <p:cNvSpPr txBox="1"/>
          <p:nvPr/>
        </p:nvSpPr>
        <p:spPr>
          <a:xfrm>
            <a:off x="5765302" y="2225975"/>
            <a:ext cx="31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 sz="76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cap="flat" cmpd="sng" w="9525">
            <a:solidFill>
              <a:srgbClr val="A338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"/>
          <p:cNvSpPr txBox="1"/>
          <p:nvPr>
            <p:ph idx="4294967295"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5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Latar Belakang</a:t>
            </a:r>
            <a:endParaRPr b="1" sz="59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 amt="50000"/>
          </a:blip>
          <a:srcRect b="39246" l="0" r="43100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8315569" y="184983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"/>
          <p:cNvCxnSpPr/>
          <p:nvPr/>
        </p:nvCxnSpPr>
        <p:spPr>
          <a:xfrm>
            <a:off x="8315546" y="184983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31665" l="9895" r="8731" t="0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9895" r="8731" t="68332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6740181bb_1_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4" name="Google Shape;474;g136740181bb_1_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75" name="Google Shape;475;g136740181bb_1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6" name="Google Shape;476;g136740181bb_1_1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7" name="Google Shape;477;g136740181bb_1_1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78" name="Google Shape;478;g136740181bb_1_1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g136740181bb_1_1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Linear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80" name="Google Shape;480;g136740181bb_1_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1" name="Google Shape;481;g136740181bb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00" y="1093875"/>
            <a:ext cx="5348499" cy="37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36740181bb_1_1"/>
          <p:cNvSpPr txBox="1"/>
          <p:nvPr/>
        </p:nvSpPr>
        <p:spPr>
          <a:xfrm>
            <a:off x="6300000" y="2295213"/>
            <a:ext cx="2512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Garis </a:t>
            </a: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dan ukuran dot yang tebal merepresentasikan </a:t>
            </a: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3 data dengan NMRSE terendah</a:t>
            </a:r>
            <a:r>
              <a:rPr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yang mana hampir dimiliki seluruh</a:t>
            </a:r>
            <a:r>
              <a:rPr b="1" lang="en" sz="12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 dataset kedua</a:t>
            </a:r>
            <a:endParaRPr b="1" sz="12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g136740181bb_1_1"/>
          <p:cNvSpPr txBox="1"/>
          <p:nvPr/>
        </p:nvSpPr>
        <p:spPr>
          <a:xfrm>
            <a:off x="3881552" y="2144538"/>
            <a:ext cx="31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 sz="80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4" name="Google Shape;484;g136740181bb_1_1"/>
          <p:cNvCxnSpPr/>
          <p:nvPr/>
        </p:nvCxnSpPr>
        <p:spPr>
          <a:xfrm>
            <a:off x="4247050" y="2904675"/>
            <a:ext cx="2054400" cy="0"/>
          </a:xfrm>
          <a:prstGeom prst="straightConnector1">
            <a:avLst/>
          </a:prstGeom>
          <a:noFill/>
          <a:ln cap="flat" cmpd="sng" w="76200">
            <a:solidFill>
              <a:srgbClr val="A338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be9f6c2d7_3_7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0" name="Google Shape;490;g13be9f6c2d7_3_7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491" name="Google Shape;491;g13be9f6c2d7_3_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2" name="Google Shape;492;g13be9f6c2d7_3_72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g13be9f6c2d7_3_72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94" name="Google Shape;494;g13be9f6c2d7_3_72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g13be9f6c2d7_3_72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Ridge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96" name="Google Shape;496;g13be9f6c2d7_3_7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7" name="Google Shape;497;g13be9f6c2d7_3_72"/>
          <p:cNvPicPr preferRelativeResize="0"/>
          <p:nvPr/>
        </p:nvPicPr>
        <p:blipFill rotWithShape="1">
          <a:blip r:embed="rId5">
            <a:alphaModFix/>
          </a:blip>
          <a:srcRect b="-4482" l="0" r="16562" t="0"/>
          <a:stretch/>
        </p:blipFill>
        <p:spPr>
          <a:xfrm>
            <a:off x="97300" y="1315500"/>
            <a:ext cx="4357975" cy="2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3be9f6c2d7_3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275" y="1439675"/>
            <a:ext cx="4628625" cy="21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be9f6c2d7_3_9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04" name="Google Shape;504;g13be9f6c2d7_3_9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05" name="Google Shape;505;g13be9f6c2d7_3_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6" name="Google Shape;506;g13be9f6c2d7_3_91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g13be9f6c2d7_3_91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08" name="Google Shape;508;g13be9f6c2d7_3_91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g13be9f6c2d7_3_91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Lasso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10" name="Google Shape;510;g13be9f6c2d7_3_9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1" name="Google Shape;511;g13be9f6c2d7_3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664" y="1326050"/>
            <a:ext cx="7082675" cy="31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be9f6c2d7_3_10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7" name="Google Shape;517;g13be9f6c2d7_3_106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18" name="Google Shape;518;g13be9f6c2d7_3_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9" name="Google Shape;519;g13be9f6c2d7_3_106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g13be9f6c2d7_3_106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21" name="Google Shape;521;g13be9f6c2d7_3_106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g13be9f6c2d7_3_106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Lasso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23" name="Google Shape;523;g13be9f6c2d7_3_10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4" name="Google Shape;524;g13be9f6c2d7_3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000" y="1420799"/>
            <a:ext cx="8480399" cy="2913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be9f6c2d7_3_11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0" name="Google Shape;530;g13be9f6c2d7_3_11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31" name="Google Shape;531;g13be9f6c2d7_3_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2" name="Google Shape;532;g13be9f6c2d7_3_119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13be9f6c2d7_3_119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34" name="Google Shape;534;g13be9f6c2d7_3_119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g13be9f6c2d7_3_119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Hyperparameter Tuning</a:t>
            </a: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: Lasso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36" name="Google Shape;536;g13be9f6c2d7_3_11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7" name="Google Shape;537;g13be9f6c2d7_3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8" y="1273225"/>
            <a:ext cx="8201025" cy="321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be9f6c2d7_3_13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3" name="Google Shape;543;g13be9f6c2d7_3_13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44" name="Google Shape;544;g13be9f6c2d7_3_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5" name="Google Shape;545;g13be9f6c2d7_3_133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g13be9f6c2d7_3_133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47" name="Google Shape;547;g13be9f6c2d7_3_133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g13be9f6c2d7_3_133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Hyperparameter Tuning: Lasso Regression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49" name="Google Shape;549;g13be9f6c2d7_3_13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0" name="Google Shape;550;g13be9f6c2d7_3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741" y="1152528"/>
            <a:ext cx="7342519" cy="3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be9f6c2d7_3_15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6" name="Google Shape;556;g13be9f6c2d7_3_158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57" name="Google Shape;557;g13be9f6c2d7_3_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8" name="Google Shape;558;g13be9f6c2d7_3_158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" name="Google Shape;559;g13be9f6c2d7_3_158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60" name="Google Shape;560;g13be9f6c2d7_3_158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g13be9f6c2d7_3_158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Random Forest Regressor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62" name="Google Shape;562;g13be9f6c2d7_3_15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3" name="Google Shape;563;g13be9f6c2d7_3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50" y="1313288"/>
            <a:ext cx="84486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be9f6c2d7_3_17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69" name="Google Shape;569;g13be9f6c2d7_3_17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70" name="Google Shape;570;g13be9f6c2d7_3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1" name="Google Shape;571;g13be9f6c2d7_3_172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g13be9f6c2d7_3_172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73" name="Google Shape;573;g13be9f6c2d7_3_172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g13be9f6c2d7_3_172"/>
          <p:cNvSpPr txBox="1"/>
          <p:nvPr>
            <p:ph type="title"/>
          </p:nvPr>
        </p:nvSpPr>
        <p:spPr>
          <a:xfrm>
            <a:off x="331800" y="3332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Model: Random Forest Regressor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75" name="Google Shape;575;g13be9f6c2d7_3_17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6" name="Google Shape;576;g13be9f6c2d7_3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304925"/>
            <a:ext cx="84486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5"/>
          <p:cNvSpPr txBox="1"/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582" name="Google Shape;582;p15"/>
          <p:cNvPicPr preferRelativeResize="0"/>
          <p:nvPr/>
        </p:nvPicPr>
        <p:blipFill rotWithShape="1">
          <a:blip r:embed="rId3">
            <a:alphaModFix amt="50000"/>
          </a:blip>
          <a:srcRect b="39246" l="0" r="43099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5" name="Google Shape;585;p15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6" name="Google Shape;586;p15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7" name="Google Shape;587;p15"/>
          <p:cNvPicPr preferRelativeResize="0"/>
          <p:nvPr/>
        </p:nvPicPr>
        <p:blipFill rotWithShape="1">
          <a:blip r:embed="rId4">
            <a:alphaModFix/>
          </a:blip>
          <a:srcRect b="31665" l="9894" r="8731" t="0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5"/>
          <p:cNvPicPr preferRelativeResize="0"/>
          <p:nvPr/>
        </p:nvPicPr>
        <p:blipFill rotWithShape="1">
          <a:blip r:embed="rId5">
            <a:alphaModFix/>
          </a:blip>
          <a:srcRect b="0" l="9894" r="8731" t="68332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6706cb207_1_89"/>
          <p:cNvSpPr txBox="1"/>
          <p:nvPr>
            <p:ph idx="1" type="body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terbaik untuk memprediksi penjualan mingguan adalah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Ridge Regression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 Model ini dapat memberikan informasi yang membantu manajer bisnis mengidentifikasi dan memahami kelemahan dalam perencanaan bisnis.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Rekomendasi: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Divisi Marketing sebaiknya meningkatkan advertising ketika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Minggu-minggu sebelum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Christmas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dan saat Thanksgiving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Perlu penambahan orang dari divisi Logistik di bulan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November-Desember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karena penjualannya meningkat signifikan dibandingkan bulan-bulan lainnya.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Melakukan re-stock barang secukupnya di hari biasa untuk </a:t>
            </a:r>
            <a:r>
              <a:rPr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meminimalkan production cost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7" name="Google Shape;597;g136706cb207_1_8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98" name="Google Shape;598;g136706cb207_1_8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599" name="Google Shape;599;g136706cb207_1_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0" name="Google Shape;600;g136706cb207_1_89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1" name="Google Shape;601;g136706cb207_1_89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602" name="Google Shape;602;g136706cb207_1_89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g136706cb207_1_89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04" name="Google Shape;604;g136706cb207_1_8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idx="1" type="body"/>
          </p:nvPr>
        </p:nvSpPr>
        <p:spPr>
          <a:xfrm>
            <a:off x="311700" y="1744750"/>
            <a:ext cx="6591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 Data: Walmart Dataset </a:t>
            </a:r>
            <a:r>
              <a:rPr lang="en" sz="1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https://www.kaggle.com/datasets/yasserh/walmart-dataset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Problem: </a:t>
            </a:r>
            <a:r>
              <a:rPr b="1"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Regression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Tujuan: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Memprediksi penjualan mingguan di Walmart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Latar Belakang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1" name="Google Shape;101;p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02" name="Google Shape;10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" name="Google Shape;103;p5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5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05" name="Google Shape;105;p5"/>
            <p:cNvPicPr preferRelativeResize="0"/>
            <p:nvPr/>
          </p:nvPicPr>
          <p:blipFill rotWithShape="1">
            <a:blip r:embed="rId5">
              <a:alphaModFix/>
            </a:blip>
            <a:srcRect b="0" l="9894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5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 Project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"/>
          <p:cNvSpPr txBox="1"/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Terima kasih!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Ada pertanyaan?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10" name="Google Shape;6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7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17"/>
          <p:cNvPicPr preferRelativeResize="0"/>
          <p:nvPr/>
        </p:nvPicPr>
        <p:blipFill rotWithShape="1">
          <a:blip r:embed="rId4">
            <a:alphaModFix/>
          </a:blip>
          <a:srcRect b="0" l="9894" r="8731" t="0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03fd2d654_0_14"/>
          <p:cNvSpPr txBox="1"/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LAMPIRAN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18" name="Google Shape;618;g1203fd2d654_0_14"/>
          <p:cNvPicPr preferRelativeResize="0"/>
          <p:nvPr/>
        </p:nvPicPr>
        <p:blipFill rotWithShape="1">
          <a:blip r:embed="rId3">
            <a:alphaModFix amt="50000"/>
          </a:blip>
          <a:srcRect b="39246" l="0" r="43100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1203fd2d654_0_1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g1203fd2d654_0_1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21" name="Google Shape;621;g1203fd2d654_0_14"/>
          <p:cNvCxnSpPr/>
          <p:nvPr/>
        </p:nvCxnSpPr>
        <p:spPr>
          <a:xfrm>
            <a:off x="8315586" y="184990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g1203fd2d654_0_14"/>
          <p:cNvCxnSpPr/>
          <p:nvPr/>
        </p:nvCxnSpPr>
        <p:spPr>
          <a:xfrm>
            <a:off x="8315529" y="184990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3" name="Google Shape;623;g1203fd2d654_0_14"/>
          <p:cNvPicPr preferRelativeResize="0"/>
          <p:nvPr/>
        </p:nvPicPr>
        <p:blipFill rotWithShape="1">
          <a:blip r:embed="rId4">
            <a:alphaModFix/>
          </a:blip>
          <a:srcRect b="31665" l="9895" r="8731" t="0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203fd2d654_0_14"/>
          <p:cNvPicPr preferRelativeResize="0"/>
          <p:nvPr/>
        </p:nvPicPr>
        <p:blipFill rotWithShape="1">
          <a:blip r:embed="rId5">
            <a:alphaModFix/>
          </a:blip>
          <a:srcRect b="0" l="9895" r="8731" t="68332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203fd2d654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203fd2d654_0_1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LAMPIRAN</a:t>
            </a:r>
            <a:endParaRPr b="1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g1203fd2d654_0_14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03fd2d654_0_2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33" name="Google Shape;633;g1203fd2d654_0_28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634" name="Google Shape;634;g1203fd2d654_0_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5" name="Google Shape;635;g1203fd2d654_0_28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g1203fd2d654_0_28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637" name="Google Shape;637;g1203fd2d654_0_28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8" name="Google Shape;638;g1203fd2d654_0_28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CRISP-DM Methodology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39" name="Google Shape;639;g1203fd2d654_0_2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LAMPIRAN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0" name="Google Shape;640;g1203fd2d654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000" y="1600200"/>
            <a:ext cx="3106004" cy="3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be9f6c2d7_3_185"/>
          <p:cNvSpPr txBox="1"/>
          <p:nvPr>
            <p:ph idx="1" type="body"/>
          </p:nvPr>
        </p:nvSpPr>
        <p:spPr>
          <a:xfrm>
            <a:off x="159300" y="1928613"/>
            <a:ext cx="79341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Font typeface="Inter"/>
              <a:buChar char="-"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Recursive Feature Elimination (RFE)</a:t>
            </a:r>
            <a:b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endParaRPr b="1" sz="1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      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menyeleksi</a:t>
            </a:r>
            <a:r>
              <a:rPr b="1" lang="en" sz="1600">
                <a:solidFill>
                  <a:srgbClr val="FFC0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fitur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berdasarkan </a:t>
            </a:r>
            <a:b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	     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estimator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secara rekursif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Font typeface="Inter"/>
              <a:buChar char="-"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Principal Component Analysis (PCA)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       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mereduksi</a:t>
            </a: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fitur dengan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        melakukan </a:t>
            </a:r>
            <a:r>
              <a:rPr b="1" lang="en" sz="16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kombinasi</a:t>
            </a:r>
            <a:endParaRPr b="1" sz="16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berdasarkan nilai varians</a:t>
            </a:r>
            <a:endParaRPr b="1" sz="16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g13be9f6c2d7_3_18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47" name="Google Shape;647;g13be9f6c2d7_3_18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648" name="Google Shape;648;g13be9f6c2d7_3_1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9" name="Google Shape;649;g13be9f6c2d7_3_185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0" name="Google Shape;650;g13be9f6c2d7_3_185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651" name="Google Shape;651;g13be9f6c2d7_3_185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" name="Google Shape;652;g13be9f6c2d7_3_185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&amp; Decomposition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53" name="Google Shape;653;g13be9f6c2d7_3_18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4" name="Google Shape;654;g13be9f6c2d7_3_185"/>
          <p:cNvSpPr txBox="1"/>
          <p:nvPr/>
        </p:nvSpPr>
        <p:spPr>
          <a:xfrm>
            <a:off x="681950" y="2156388"/>
            <a:ext cx="50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3C3C3C"/>
                </a:solidFill>
              </a:rPr>
              <a:t>↳</a:t>
            </a:r>
            <a:endParaRPr/>
          </a:p>
        </p:txBody>
      </p:sp>
      <p:pic>
        <p:nvPicPr>
          <p:cNvPr id="655" name="Google Shape;655;g13be9f6c2d7_3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50" y="1658775"/>
            <a:ext cx="15621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3be9f6c2d7_3_185"/>
          <p:cNvSpPr txBox="1"/>
          <p:nvPr/>
        </p:nvSpPr>
        <p:spPr>
          <a:xfrm>
            <a:off x="681950" y="3550913"/>
            <a:ext cx="50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3C3C3C"/>
                </a:solidFill>
              </a:rPr>
              <a:t>↳</a:t>
            </a:r>
            <a:endParaRPr/>
          </a:p>
        </p:txBody>
      </p:sp>
      <p:sp>
        <p:nvSpPr>
          <p:cNvPr id="657" name="Google Shape;657;g13be9f6c2d7_3_185"/>
          <p:cNvSpPr txBox="1"/>
          <p:nvPr/>
        </p:nvSpPr>
        <p:spPr>
          <a:xfrm>
            <a:off x="6125725" y="1569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3be9f6c2d7_3_185"/>
          <p:cNvSpPr txBox="1"/>
          <p:nvPr/>
        </p:nvSpPr>
        <p:spPr>
          <a:xfrm>
            <a:off x="5897675" y="14021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(+) Implementasinya mudah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(+) Mudah diinterpretasikan’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9" name="Google Shape;659;g13be9f6c2d7_3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336825" y="2201700"/>
            <a:ext cx="1637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3be9f6c2d7_3_185"/>
          <p:cNvSpPr txBox="1"/>
          <p:nvPr/>
        </p:nvSpPr>
        <p:spPr>
          <a:xfrm>
            <a:off x="5929500" y="2125488"/>
            <a:ext cx="3327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(-) Sangat bergantung pada estimator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(-) Fitur yang berpotensi bisa saja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tidak lolos seleksi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1" name="Google Shape;661;g13be9f6c2d7_3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775" y="3141988"/>
            <a:ext cx="15621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3be9f6c2d7_3_185"/>
          <p:cNvSpPr txBox="1"/>
          <p:nvPr/>
        </p:nvSpPr>
        <p:spPr>
          <a:xfrm>
            <a:off x="6005700" y="29850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(+) Implementasinya mudah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(+) Fitur akan dikombinasikan, bukan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       dieliminasi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3" name="Google Shape;663;g13be9f6c2d7_3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13025" y="3725700"/>
            <a:ext cx="1637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13be9f6c2d7_3_185"/>
          <p:cNvSpPr txBox="1"/>
          <p:nvPr/>
        </p:nvSpPr>
        <p:spPr>
          <a:xfrm>
            <a:off x="6049525" y="39618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(-) Hasil sulit diinterpretasikan</a:t>
            </a:r>
            <a:endParaRPr b="1" sz="12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1F99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g13b1a76df8b_2_140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cap="flat" cmpd="sng" w="9525">
            <a:solidFill>
              <a:srgbClr val="A338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g13b1a76df8b_2_140"/>
          <p:cNvSpPr txBox="1"/>
          <p:nvPr>
            <p:ph idx="4294967295" type="title"/>
          </p:nvPr>
        </p:nvSpPr>
        <p:spPr>
          <a:xfrm>
            <a:off x="523000" y="1680000"/>
            <a:ext cx="545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5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Eksplorasi Data dan Visualisasi</a:t>
            </a:r>
            <a:endParaRPr b="1" sz="59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g13b1a76df8b_2_140"/>
          <p:cNvPicPr preferRelativeResize="0"/>
          <p:nvPr/>
        </p:nvPicPr>
        <p:blipFill rotWithShape="1">
          <a:blip r:embed="rId3">
            <a:alphaModFix amt="50000"/>
          </a:blip>
          <a:srcRect b="39246" l="0" r="43100" t="0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3b1a76df8b_2_14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5" name="Google Shape;115;g13b1a76df8b_2_140"/>
          <p:cNvCxnSpPr/>
          <p:nvPr/>
        </p:nvCxnSpPr>
        <p:spPr>
          <a:xfrm>
            <a:off x="8315569" y="184983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g13b1a76df8b_2_140"/>
          <p:cNvCxnSpPr/>
          <p:nvPr/>
        </p:nvCxnSpPr>
        <p:spPr>
          <a:xfrm>
            <a:off x="8315546" y="184983"/>
            <a:ext cx="0" cy="14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g13b1a76df8b_2_140"/>
          <p:cNvPicPr preferRelativeResize="0"/>
          <p:nvPr/>
        </p:nvPicPr>
        <p:blipFill rotWithShape="1">
          <a:blip r:embed="rId4">
            <a:alphaModFix/>
          </a:blip>
          <a:srcRect b="31665" l="9895" r="8731" t="0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3b1a76df8b_2_140"/>
          <p:cNvPicPr preferRelativeResize="0"/>
          <p:nvPr/>
        </p:nvPicPr>
        <p:blipFill rotWithShape="1">
          <a:blip r:embed="rId5">
            <a:alphaModFix/>
          </a:blip>
          <a:srcRect b="0" l="9895" r="8731" t="68332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3b1a76df8b_2_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03fd2d432_0_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g1203fd2d432_0_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6" name="Google Shape;126;g1203fd2d432_0_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27" name="Google Shape;127;g1203fd2d432_0_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" name="Google Shape;128;g1203fd2d432_0_2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g1203fd2d432_0_2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30" name="Google Shape;130;g1203fd2d432_0_2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203fd2d432_0_2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30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32" name="Google Shape;132;g1203fd2d432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225" y="1517513"/>
            <a:ext cx="3002874" cy="300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203fd2d432_0_2"/>
          <p:cNvSpPr txBox="1"/>
          <p:nvPr>
            <p:ph idx="1" type="body"/>
          </p:nvPr>
        </p:nvSpPr>
        <p:spPr>
          <a:xfrm>
            <a:off x="311700" y="1556750"/>
            <a:ext cx="50055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Walmart merupakan salah satu perusahaan </a:t>
            </a:r>
            <a:r>
              <a:rPr i="1"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retail 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multinasional terbesar di dunia. Walmart memiliki banyak pesaing yang bergerak di bidang </a:t>
            </a:r>
            <a:r>
              <a:rPr i="1"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retail 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sehingga diperlukan keputusan yang strategis agar bisa mempertahankan posisinya.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03fd2d432_0_16"/>
          <p:cNvSpPr txBox="1"/>
          <p:nvPr>
            <p:ph idx="1" type="body"/>
          </p:nvPr>
        </p:nvSpPr>
        <p:spPr>
          <a:xfrm>
            <a:off x="311700" y="1556750"/>
            <a:ext cx="50055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Resource/Dataset: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Gabungan data dari 45 toko termasuk informasi toko dan penjualan mingguan.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disediakan setiap minggu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Terdapat 4 minggu liburan (Natal, Thanksgiving, Super bowl, Hari Buruh)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g1203fd2d432_0_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g1203fd2d432_0_1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1" name="Google Shape;141;g1203fd2d432_0_16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42" name="Google Shape;142;g1203fd2d432_0_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3" name="Google Shape;143;g1203fd2d432_0_16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g1203fd2d432_0_16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45" name="Google Shape;145;g1203fd2d432_0_16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g1203fd2d43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225" y="1517513"/>
            <a:ext cx="3002874" cy="300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203fd2d432_0_16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30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0ac17018_0_0"/>
          <p:cNvSpPr txBox="1"/>
          <p:nvPr>
            <p:ph idx="1" type="body"/>
          </p:nvPr>
        </p:nvSpPr>
        <p:spPr>
          <a:xfrm>
            <a:off x="311700" y="1556750"/>
            <a:ext cx="8480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Business Objectives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Apakah terdapat insights pada data? Sehingga kita bisa…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Side Questions: 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Bagaimana faktor waktu dan perekonomian negara bisa mempengaruhi penjualan mingguan?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g13b0ac17018_0_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g13b0ac17018_0_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g13b0ac17018_0_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g13b0ac17018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g13b0ac17018_0_0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g13b0ac17018_0_0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59" name="Google Shape;159;g13b0ac17018_0_0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g13b0ac17018_0_0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30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61" name="Google Shape;161;g13b0ac1701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400" y="24110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3b0ac1701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0" y="2411075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3b0ac1701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9200" y="2409588"/>
            <a:ext cx="914399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3b0ac17018_0_0"/>
          <p:cNvSpPr txBox="1"/>
          <p:nvPr/>
        </p:nvSpPr>
        <p:spPr>
          <a:xfrm>
            <a:off x="1504050" y="3323975"/>
            <a:ext cx="2027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Increase</a:t>
            </a:r>
            <a:b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Profit</a:t>
            </a:r>
            <a:endParaRPr/>
          </a:p>
        </p:txBody>
      </p:sp>
      <p:sp>
        <p:nvSpPr>
          <p:cNvPr id="165" name="Google Shape;165;g13b0ac17018_0_0"/>
          <p:cNvSpPr txBox="1"/>
          <p:nvPr/>
        </p:nvSpPr>
        <p:spPr>
          <a:xfrm>
            <a:off x="3558450" y="3323975"/>
            <a:ext cx="2027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Reduce</a:t>
            </a:r>
            <a:b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Cost</a:t>
            </a:r>
            <a:endParaRPr/>
          </a:p>
        </p:txBody>
      </p:sp>
      <p:sp>
        <p:nvSpPr>
          <p:cNvPr id="166" name="Google Shape;166;g13b0ac17018_0_0"/>
          <p:cNvSpPr txBox="1"/>
          <p:nvPr/>
        </p:nvSpPr>
        <p:spPr>
          <a:xfrm>
            <a:off x="5612850" y="3323975"/>
            <a:ext cx="2027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Reduce</a:t>
            </a:r>
            <a:b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Future Loss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3fd2d432_0_29"/>
          <p:cNvSpPr txBox="1"/>
          <p:nvPr>
            <p:ph idx="1" type="body"/>
          </p:nvPr>
        </p:nvSpPr>
        <p:spPr>
          <a:xfrm>
            <a:off x="311700" y="1556750"/>
            <a:ext cx="4478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imensi data: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6435 baris dan 8 kolom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 target: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Weekly_Sales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Missing values: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Duplicated values: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Jumlah toko: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45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Hari unik: </a:t>
            </a:r>
            <a:r>
              <a:rPr b="1" lang="en" sz="1500">
                <a:solidFill>
                  <a:srgbClr val="A338EB"/>
                </a:solidFill>
                <a:latin typeface="Inter"/>
                <a:ea typeface="Inter"/>
                <a:cs typeface="Inter"/>
                <a:sym typeface="Inter"/>
              </a:rPr>
              <a:t>Jum’at*</a:t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">
              <a:solidFill>
                <a:srgbClr val="A338E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*Pencatatan data dilakukan setiap hari Jum’at</a:t>
            </a:r>
            <a:endParaRPr sz="13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g1203fd2d432_0_2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b="0" i="0" sz="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3" name="Google Shape;173;g1203fd2d432_0_2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74" name="Google Shape;174;g1203fd2d432_0_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" name="Google Shape;175;g1203fd2d432_0_29"/>
            <p:cNvCxnSpPr/>
            <p:nvPr/>
          </p:nvCxnSpPr>
          <p:spPr>
            <a:xfrm>
              <a:off x="1632394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g1203fd2d432_0_29"/>
            <p:cNvCxnSpPr/>
            <p:nvPr/>
          </p:nvCxnSpPr>
          <p:spPr>
            <a:xfrm>
              <a:off x="1632360" y="460384"/>
              <a:ext cx="0" cy="21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77" name="Google Shape;177;g1203fd2d432_0_29"/>
            <p:cNvPicPr preferRelativeResize="0"/>
            <p:nvPr/>
          </p:nvPicPr>
          <p:blipFill rotWithShape="1">
            <a:blip r:embed="rId4">
              <a:alphaModFix/>
            </a:blip>
            <a:srcRect b="0" l="9895" r="8731" t="0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g1203fd2d432_0_29"/>
          <p:cNvSpPr txBox="1"/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79" name="Google Shape;179;g1203fd2d432_0_2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b="1" i="0" sz="1000" u="none" cap="none" strike="noStrike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" name="Google Shape;180;g1203fd2d43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950" y="1685425"/>
            <a:ext cx="3856650" cy="26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